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Вид спереди на красный мотоцикл Ducati на чёрном фоне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Вид сбоку на мотоцикл Ducati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Вид спереди на красный мотоцикл Ducati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Вид спереди на красный мотоцикл Ducati"/>
          <p:cNvSpPr/>
          <p:nvPr>
            <p:ph type="pic" sz="half" idx="21"/>
          </p:nvPr>
        </p:nvSpPr>
        <p:spPr>
          <a:xfrm>
            <a:off x="11814854" y="3233783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Детали двигателя мотоцикла Ducati крупным планом"/>
          <p:cNvSpPr/>
          <p:nvPr>
            <p:ph type="pic" sz="half" idx="21"/>
          </p:nvPr>
        </p:nvSpPr>
        <p:spPr>
          <a:xfrm>
            <a:off x="12420509" y="5714207"/>
            <a:ext cx="11023601" cy="8255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Крышка бензобака мотоцикла Ducati крупным планом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Чёрно-белое фото деталей двигателя мотоцикла Ducati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Заголовок 1"/>
          <p:cNvSpPr txBox="1"/>
          <p:nvPr>
            <p:ph type="ctrTitle"/>
          </p:nvPr>
        </p:nvSpPr>
        <p:spPr>
          <a:xfrm>
            <a:off x="673100" y="55921"/>
            <a:ext cx="23050500" cy="3262309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ДЕПАРТАМЕНТ ОБРАЗОВАНИЯ И НАУКИ ГОРОДА МОСКВЫ</a:t>
            </a:r>
            <a:br/>
            <a:r>
              <a:t>ГОСУДАРСТВЕННОЕ БЮДЖЕТНОЕ ПРОФЕССИОНАЛЬНОЕ</a:t>
            </a:r>
            <a:br/>
            <a:r>
              <a:t>ОБРАЗОВАТЕЛЬНОЕ УЧРЕЖДЕНИЕ ГОРОДА МОСКВЫ </a:t>
            </a:r>
            <a:br/>
            <a:r>
              <a:t>«ТЕХНОЛОГИЧЕСКИЙ КОЛЛЕДЖ № 34»</a:t>
            </a:r>
          </a:p>
        </p:txBody>
      </p:sp>
      <p:sp>
        <p:nvSpPr>
          <p:cNvPr id="120" name="Подзаголовок 2"/>
          <p:cNvSpPr txBox="1"/>
          <p:nvPr>
            <p:ph type="subTitle" sz="quarter" idx="1"/>
          </p:nvPr>
        </p:nvSpPr>
        <p:spPr>
          <a:xfrm>
            <a:off x="673100" y="4248150"/>
            <a:ext cx="23050500" cy="1816100"/>
          </a:xfrm>
          <a:prstGeom prst="rect">
            <a:avLst/>
          </a:prstGeom>
        </p:spPr>
        <p:txBody>
          <a:bodyPr/>
          <a:lstStyle/>
          <a:p>
            <a:pPr/>
            <a:r>
              <a:t>ДИПЛОМНЫЙ ПРОЕКТ</a:t>
            </a:r>
          </a:p>
        </p:txBody>
      </p:sp>
      <p:sp>
        <p:nvSpPr>
          <p:cNvPr id="121" name="Подзаголовок 2"/>
          <p:cNvSpPr txBox="1"/>
          <p:nvPr/>
        </p:nvSpPr>
        <p:spPr>
          <a:xfrm>
            <a:off x="3682045" y="5705033"/>
            <a:ext cx="17019910" cy="230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2000"/>
              </a:spcBef>
              <a:defRPr sz="4800"/>
            </a:lvl1pPr>
          </a:lstStyle>
          <a:p>
            <a:pPr/>
            <a:r>
              <a:t>на тему: Проектирование и разработка информационной системы для анализа усвоенных знаний по языку Python у школьников ООО «ПИКСЕЛЬ.СТАДИ»</a:t>
            </a:r>
          </a:p>
        </p:txBody>
      </p:sp>
      <p:sp>
        <p:nvSpPr>
          <p:cNvPr id="122" name="Подзаголовок 2"/>
          <p:cNvSpPr txBox="1"/>
          <p:nvPr/>
        </p:nvSpPr>
        <p:spPr>
          <a:xfrm>
            <a:off x="17608705" y="8700180"/>
            <a:ext cx="8635861" cy="361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lnSpc>
                <a:spcPct val="96000"/>
              </a:lnSpc>
              <a:defRPr sz="3800"/>
            </a:pPr>
            <a:r>
              <a:t>Выполнил студент 4 курса </a:t>
            </a:r>
          </a:p>
          <a:p>
            <a:pPr algn="l">
              <a:lnSpc>
                <a:spcPct val="96000"/>
              </a:lnSpc>
              <a:defRPr sz="3800"/>
            </a:pPr>
            <a:r>
              <a:t>Гапеев Егор Евгеньевич</a:t>
            </a:r>
          </a:p>
          <a:p>
            <a:pPr algn="l">
              <a:lnSpc>
                <a:spcPct val="96000"/>
              </a:lnSpc>
              <a:defRPr sz="3800"/>
            </a:pPr>
            <a:r>
              <a:t>Специальность: 09.02.07 Информационные системы и программирование</a:t>
            </a:r>
          </a:p>
          <a:p>
            <a:pPr algn="l">
              <a:lnSpc>
                <a:spcPct val="96000"/>
              </a:lnSpc>
              <a:defRPr sz="3800"/>
            </a:pPr>
            <a:r>
              <a:t>Руководитель: Тотмянина С.В.</a:t>
            </a:r>
          </a:p>
        </p:txBody>
      </p:sp>
      <p:sp>
        <p:nvSpPr>
          <p:cNvPr id="123" name="Подзаголовок 2"/>
          <p:cNvSpPr txBox="1"/>
          <p:nvPr/>
        </p:nvSpPr>
        <p:spPr>
          <a:xfrm>
            <a:off x="10336745" y="12318520"/>
            <a:ext cx="3739263" cy="964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20000"/>
              </a:lnSpc>
              <a:defRPr sz="4000"/>
            </a:lvl1pPr>
          </a:lstStyle>
          <a:p>
            <a:pPr/>
            <a:r>
              <a:t>Москва,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Лого белый.png" descr="Лого белый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468644" y="2728912"/>
            <a:ext cx="4495764" cy="4270497"/>
          </a:xfrm>
          <a:prstGeom prst="rect">
            <a:avLst/>
          </a:prstGeom>
        </p:spPr>
      </p:pic>
      <p:sp>
        <p:nvSpPr>
          <p:cNvPr id="166" name="Спасибо за вним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Спасибо за внимание</a:t>
            </a:r>
          </a:p>
        </p:txBody>
      </p:sp>
      <p:sp>
        <p:nvSpPr>
          <p:cNvPr id="167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Group 351.png" descr="Group 3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64131" y="3725272"/>
            <a:ext cx="10093898" cy="2277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"/>
          <p:cNvSpPr txBox="1"/>
          <p:nvPr/>
        </p:nvSpPr>
        <p:spPr>
          <a:xfrm>
            <a:off x="159816" y="9477488"/>
            <a:ext cx="1565375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rgbClr val="8DB4FD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26" name="Wall Sign new.png" descr="Wall Sign new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100942" y="2223352"/>
            <a:ext cx="10307052" cy="9269019"/>
          </a:xfrm>
          <a:prstGeom prst="rect">
            <a:avLst/>
          </a:prstGeom>
        </p:spPr>
      </p:pic>
      <p:sp>
        <p:nvSpPr>
          <p:cNvPr id="127" name="Введение в курс дела"/>
          <p:cNvSpPr txBox="1"/>
          <p:nvPr>
            <p:ph type="title"/>
          </p:nvPr>
        </p:nvSpPr>
        <p:spPr>
          <a:xfrm>
            <a:off x="673100" y="77402"/>
            <a:ext cx="13332824" cy="5461001"/>
          </a:xfrm>
          <a:prstGeom prst="rect">
            <a:avLst/>
          </a:prstGeom>
        </p:spPr>
        <p:txBody>
          <a:bodyPr/>
          <a:lstStyle/>
          <a:p>
            <a:pPr/>
            <a:r>
              <a:t>Введение в курс дела</a:t>
            </a:r>
          </a:p>
        </p:txBody>
      </p:sp>
      <p:sp>
        <p:nvSpPr>
          <p:cNvPr id="128" name="&quot;Пиксель&quot; — это обучение детей программированию, новые знакомства и перспектива в мире инноваций.   Пиксель учит детей программированию, созданию игр. Показывает возможности развития в мире высоких технологий."/>
          <p:cNvSpPr txBox="1"/>
          <p:nvPr/>
        </p:nvSpPr>
        <p:spPr>
          <a:xfrm>
            <a:off x="673100" y="6180306"/>
            <a:ext cx="13332824" cy="606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17244">
              <a:defRPr sz="5148"/>
            </a:pPr>
            <a:r>
              <a:t>"Пиксель" — это обучение детей программированию, новые знакомства и перспектива в мире инноваций. </a:t>
            </a:r>
            <a:br/>
            <a:br/>
            <a:r>
              <a:t>Пиксель учит детей программированию, созданию игр. Показывает возможности развития в мире высоких технологий.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2"/>
          <p:cNvSpPr txBox="1"/>
          <p:nvPr/>
        </p:nvSpPr>
        <p:spPr>
          <a:xfrm>
            <a:off x="341291" y="9356265"/>
            <a:ext cx="2026742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rgbClr val="8DB4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31" name="iMac 24 inch.png" descr="iMac 24 inch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12272" y="3806736"/>
            <a:ext cx="10513852" cy="8497360"/>
          </a:xfrm>
          <a:prstGeom prst="rect">
            <a:avLst/>
          </a:prstGeom>
        </p:spPr>
      </p:pic>
      <p:sp>
        <p:nvSpPr>
          <p:cNvPr id="132" name="Объект исследования"/>
          <p:cNvSpPr txBox="1"/>
          <p:nvPr>
            <p:ph type="title"/>
          </p:nvPr>
        </p:nvSpPr>
        <p:spPr>
          <a:xfrm>
            <a:off x="673100" y="53157"/>
            <a:ext cx="13398454" cy="5461001"/>
          </a:xfrm>
          <a:prstGeom prst="rect">
            <a:avLst/>
          </a:prstGeom>
        </p:spPr>
        <p:txBody>
          <a:bodyPr/>
          <a:lstStyle/>
          <a:p>
            <a:pPr/>
            <a:r>
              <a:t>Объект исследования</a:t>
            </a:r>
          </a:p>
        </p:txBody>
      </p:sp>
      <p:sp>
        <p:nvSpPr>
          <p:cNvPr id="133" name="В качестве объекта исследования выступает разработка базы данных и разработка приложения для предприятия ООО «ПИКСЕЛЬ.СТАДИ».…"/>
          <p:cNvSpPr txBox="1"/>
          <p:nvPr/>
        </p:nvSpPr>
        <p:spPr>
          <a:xfrm>
            <a:off x="673100" y="6156061"/>
            <a:ext cx="13398454" cy="691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5200"/>
            </a:pPr>
            <a:r>
              <a:t>В качестве объекта исследования выступает разработка базы данных и разработка приложения для предприятия ООО «ПИКСЕЛЬ.СТАДИ».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>
              <a:defRPr sz="5200"/>
            </a:pPr>
            <a:br/>
            <a:r>
              <a:t>Предмет исследования: анализ усвоенных знаний по языку Python у школьников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3"/>
          <p:cNvSpPr txBox="1"/>
          <p:nvPr/>
        </p:nvSpPr>
        <p:spPr>
          <a:xfrm>
            <a:off x="287340" y="9356265"/>
            <a:ext cx="2134643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rgbClr val="8DB4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136" name="Microsoft Surface Hub.png" descr="Microsoft Surface Hub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288179" y="1146594"/>
            <a:ext cx="10000589" cy="12631614"/>
          </a:xfrm>
          <a:prstGeom prst="rect">
            <a:avLst/>
          </a:prstGeom>
        </p:spPr>
      </p:pic>
      <p:sp>
        <p:nvSpPr>
          <p:cNvPr id="137" name="Актуальность и цели"/>
          <p:cNvSpPr txBox="1"/>
          <p:nvPr>
            <p:ph type="title"/>
          </p:nvPr>
        </p:nvSpPr>
        <p:spPr>
          <a:xfrm>
            <a:off x="673100" y="53157"/>
            <a:ext cx="13398454" cy="5461001"/>
          </a:xfrm>
          <a:prstGeom prst="rect">
            <a:avLst/>
          </a:prstGeom>
        </p:spPr>
        <p:txBody>
          <a:bodyPr/>
          <a:lstStyle/>
          <a:p>
            <a:pPr/>
            <a:r>
              <a:t>Актуальность и цели</a:t>
            </a:r>
          </a:p>
        </p:txBody>
      </p:sp>
      <p:sp>
        <p:nvSpPr>
          <p:cNvPr id="138" name="С развитием и усложнением техники, технологии, спрос на знание языков программирования растет. Поэтому частная школа программирования в странах с развитыми IT-технологиями успешно развивается  Цель работы – спроектировать и разработать приложение, которо"/>
          <p:cNvSpPr txBox="1"/>
          <p:nvPr/>
        </p:nvSpPr>
        <p:spPr>
          <a:xfrm>
            <a:off x="673100" y="6156061"/>
            <a:ext cx="13398454" cy="691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42950">
              <a:defRPr sz="4680"/>
            </a:pPr>
            <a:r>
              <a:t>С развитием и усложнением техники, технологии, спрос на знание языков программирования растет. Поэтому частная школа программирования в странах с развитыми IT-технологиями успешно развивается</a:t>
            </a:r>
            <a:br/>
            <a:br/>
            <a:r>
              <a:t>Цель работы – спроектировать и разработать приложение, которое облегчит работу сотрудников предприятия ООО «ПИКСЕЛЬ.СТАДИ» с тестированием учеников, перенеся всю работу в электронный вид.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4"/>
          <p:cNvSpPr txBox="1"/>
          <p:nvPr/>
        </p:nvSpPr>
        <p:spPr>
          <a:xfrm>
            <a:off x="345942" y="9356265"/>
            <a:ext cx="2017440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rgbClr val="8DB4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41" name="Group 349.png" descr="Group 349.png"/>
          <p:cNvPicPr>
            <a:picLocks noChangeAspect="1"/>
          </p:cNvPicPr>
          <p:nvPr>
            <p:ph type="pic" idx="2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49122" y="2509940"/>
            <a:ext cx="11023601" cy="11023601"/>
          </a:xfrm>
          <a:prstGeom prst="rect">
            <a:avLst/>
          </a:prstGeom>
        </p:spPr>
      </p:pic>
      <p:sp>
        <p:nvSpPr>
          <p:cNvPr id="142" name="До внедрения"/>
          <p:cNvSpPr txBox="1"/>
          <p:nvPr/>
        </p:nvSpPr>
        <p:spPr>
          <a:xfrm>
            <a:off x="-14083" y="1961650"/>
            <a:ext cx="5430313" cy="109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5200"/>
            </a:lvl1pPr>
          </a:lstStyle>
          <a:p>
            <a:pPr/>
            <a:r>
              <a:t>До внедрения</a:t>
            </a:r>
          </a:p>
        </p:txBody>
      </p:sp>
      <p:pic>
        <p:nvPicPr>
          <p:cNvPr id="143" name="Group 350.png" descr="Group 3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1277" y="2518368"/>
            <a:ext cx="11023601" cy="1100674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После внедрения"/>
          <p:cNvSpPr txBox="1"/>
          <p:nvPr/>
        </p:nvSpPr>
        <p:spPr>
          <a:xfrm>
            <a:off x="19193420" y="1961650"/>
            <a:ext cx="5430314" cy="109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5200"/>
            </a:lvl1pPr>
          </a:lstStyle>
          <a:p>
            <a:pPr/>
            <a:r>
              <a:t>После внедрения</a:t>
            </a:r>
          </a:p>
        </p:txBody>
      </p:sp>
      <p:sp>
        <p:nvSpPr>
          <p:cNvPr id="145" name="Диаграмма idef0 уровня a0"/>
          <p:cNvSpPr txBox="1"/>
          <p:nvPr>
            <p:ph type="title" idx="4294967295"/>
          </p:nvPr>
        </p:nvSpPr>
        <p:spPr>
          <a:xfrm>
            <a:off x="5969788" y="28628"/>
            <a:ext cx="12670075" cy="2503444"/>
          </a:xfrm>
          <a:prstGeom prst="rect">
            <a:avLst/>
          </a:prstGeom>
        </p:spPr>
        <p:txBody>
          <a:bodyPr anchor="b"/>
          <a:lstStyle>
            <a:lvl1pPr defTabSz="676909">
              <a:defRPr sz="8200"/>
            </a:lvl1pPr>
          </a:lstStyle>
          <a:p>
            <a:pPr/>
            <a:r>
              <a:t>Диаграмма idef0 уровня a0</a:t>
            </a:r>
          </a:p>
        </p:txBody>
      </p:sp>
      <p:sp>
        <p:nvSpPr>
          <p:cNvPr id="146" name="Линия"/>
          <p:cNvSpPr/>
          <p:nvPr/>
        </p:nvSpPr>
        <p:spPr>
          <a:xfrm flipV="1">
            <a:off x="12192853" y="2690957"/>
            <a:ext cx="1" cy="10661568"/>
          </a:xfrm>
          <a:prstGeom prst="line">
            <a:avLst/>
          </a:prstGeom>
          <a:ln w="1397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2023-06-05 00.50.43.jpg" descr="2023-06-05 00.50.43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913" t="2907" r="3883" b="3272"/>
          <a:stretch>
            <a:fillRect/>
          </a:stretch>
        </p:blipFill>
        <p:spPr>
          <a:xfrm>
            <a:off x="7354093" y="398859"/>
            <a:ext cx="9576198" cy="12868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59" y="0"/>
                </a:moveTo>
                <a:lnTo>
                  <a:pt x="6343" y="1916"/>
                </a:lnTo>
                <a:lnTo>
                  <a:pt x="6328" y="3832"/>
                </a:lnTo>
                <a:lnTo>
                  <a:pt x="6469" y="3831"/>
                </a:lnTo>
                <a:cubicBezTo>
                  <a:pt x="6590" y="3830"/>
                  <a:pt x="6611" y="3851"/>
                  <a:pt x="6626" y="3985"/>
                </a:cubicBezTo>
                <a:cubicBezTo>
                  <a:pt x="6638" y="4091"/>
                  <a:pt x="6612" y="4163"/>
                  <a:pt x="6542" y="4216"/>
                </a:cubicBezTo>
                <a:cubicBezTo>
                  <a:pt x="6486" y="4257"/>
                  <a:pt x="6440" y="4338"/>
                  <a:pt x="6440" y="4395"/>
                </a:cubicBezTo>
                <a:lnTo>
                  <a:pt x="6439" y="4500"/>
                </a:lnTo>
                <a:lnTo>
                  <a:pt x="3219" y="4511"/>
                </a:lnTo>
                <a:lnTo>
                  <a:pt x="0" y="4522"/>
                </a:lnTo>
                <a:lnTo>
                  <a:pt x="0" y="8935"/>
                </a:lnTo>
                <a:lnTo>
                  <a:pt x="0" y="13348"/>
                </a:lnTo>
                <a:lnTo>
                  <a:pt x="155" y="13361"/>
                </a:lnTo>
                <a:cubicBezTo>
                  <a:pt x="298" y="13374"/>
                  <a:pt x="308" y="13387"/>
                  <a:pt x="291" y="13542"/>
                </a:cubicBezTo>
                <a:cubicBezTo>
                  <a:pt x="281" y="13634"/>
                  <a:pt x="237" y="13730"/>
                  <a:pt x="192" y="13756"/>
                </a:cubicBezTo>
                <a:cubicBezTo>
                  <a:pt x="98" y="13810"/>
                  <a:pt x="85" y="14006"/>
                  <a:pt x="173" y="14046"/>
                </a:cubicBezTo>
                <a:cubicBezTo>
                  <a:pt x="207" y="14062"/>
                  <a:pt x="218" y="14120"/>
                  <a:pt x="198" y="14181"/>
                </a:cubicBezTo>
                <a:cubicBezTo>
                  <a:pt x="175" y="14248"/>
                  <a:pt x="189" y="14300"/>
                  <a:pt x="234" y="14321"/>
                </a:cubicBezTo>
                <a:cubicBezTo>
                  <a:pt x="342" y="14371"/>
                  <a:pt x="462" y="14273"/>
                  <a:pt x="425" y="14165"/>
                </a:cubicBezTo>
                <a:cubicBezTo>
                  <a:pt x="408" y="14113"/>
                  <a:pt x="420" y="14058"/>
                  <a:pt x="453" y="14042"/>
                </a:cubicBezTo>
                <a:cubicBezTo>
                  <a:pt x="486" y="14027"/>
                  <a:pt x="507" y="13952"/>
                  <a:pt x="498" y="13875"/>
                </a:cubicBezTo>
                <a:cubicBezTo>
                  <a:pt x="489" y="13798"/>
                  <a:pt x="497" y="13723"/>
                  <a:pt x="516" y="13709"/>
                </a:cubicBezTo>
                <a:cubicBezTo>
                  <a:pt x="535" y="13695"/>
                  <a:pt x="513" y="13628"/>
                  <a:pt x="468" y="13561"/>
                </a:cubicBezTo>
                <a:cubicBezTo>
                  <a:pt x="377" y="13425"/>
                  <a:pt x="410" y="13346"/>
                  <a:pt x="553" y="13356"/>
                </a:cubicBezTo>
                <a:cubicBezTo>
                  <a:pt x="605" y="13360"/>
                  <a:pt x="2450" y="13361"/>
                  <a:pt x="4654" y="13358"/>
                </a:cubicBezTo>
                <a:lnTo>
                  <a:pt x="8663" y="13353"/>
                </a:lnTo>
                <a:lnTo>
                  <a:pt x="8663" y="8939"/>
                </a:lnTo>
                <a:lnTo>
                  <a:pt x="8663" y="4523"/>
                </a:lnTo>
                <a:lnTo>
                  <a:pt x="7782" y="4512"/>
                </a:lnTo>
                <a:cubicBezTo>
                  <a:pt x="6800" y="4499"/>
                  <a:pt x="6893" y="4531"/>
                  <a:pt x="6838" y="4179"/>
                </a:cubicBezTo>
                <a:cubicBezTo>
                  <a:pt x="6825" y="4094"/>
                  <a:pt x="6788" y="3987"/>
                  <a:pt x="6754" y="3940"/>
                </a:cubicBezTo>
                <a:cubicBezTo>
                  <a:pt x="6679" y="3836"/>
                  <a:pt x="6743" y="3800"/>
                  <a:pt x="6991" y="3811"/>
                </a:cubicBezTo>
                <a:cubicBezTo>
                  <a:pt x="7090" y="3815"/>
                  <a:pt x="8937" y="3816"/>
                  <a:pt x="11095" y="3814"/>
                </a:cubicBezTo>
                <a:lnTo>
                  <a:pt x="15019" y="3809"/>
                </a:lnTo>
                <a:lnTo>
                  <a:pt x="15019" y="1905"/>
                </a:lnTo>
                <a:lnTo>
                  <a:pt x="15019" y="0"/>
                </a:lnTo>
                <a:lnTo>
                  <a:pt x="10689" y="0"/>
                </a:lnTo>
                <a:lnTo>
                  <a:pt x="6359" y="0"/>
                </a:lnTo>
                <a:close/>
                <a:moveTo>
                  <a:pt x="17536" y="4762"/>
                </a:moveTo>
                <a:cubicBezTo>
                  <a:pt x="15301" y="4756"/>
                  <a:pt x="13162" y="4757"/>
                  <a:pt x="12783" y="4764"/>
                </a:cubicBezTo>
                <a:lnTo>
                  <a:pt x="12095" y="4777"/>
                </a:lnTo>
                <a:lnTo>
                  <a:pt x="12081" y="6523"/>
                </a:lnTo>
                <a:lnTo>
                  <a:pt x="12065" y="8268"/>
                </a:lnTo>
                <a:lnTo>
                  <a:pt x="11884" y="8272"/>
                </a:lnTo>
                <a:cubicBezTo>
                  <a:pt x="11773" y="8274"/>
                  <a:pt x="11665" y="8246"/>
                  <a:pt x="11608" y="8199"/>
                </a:cubicBezTo>
                <a:cubicBezTo>
                  <a:pt x="11487" y="8099"/>
                  <a:pt x="11349" y="8100"/>
                  <a:pt x="11226" y="8201"/>
                </a:cubicBezTo>
                <a:cubicBezTo>
                  <a:pt x="11137" y="8275"/>
                  <a:pt x="11127" y="8428"/>
                  <a:pt x="11118" y="9928"/>
                </a:cubicBezTo>
                <a:lnTo>
                  <a:pt x="11109" y="11575"/>
                </a:lnTo>
                <a:lnTo>
                  <a:pt x="10109" y="11586"/>
                </a:lnTo>
                <a:lnTo>
                  <a:pt x="9109" y="11597"/>
                </a:lnTo>
                <a:lnTo>
                  <a:pt x="9114" y="12873"/>
                </a:lnTo>
                <a:cubicBezTo>
                  <a:pt x="9116" y="13575"/>
                  <a:pt x="9102" y="14169"/>
                  <a:pt x="9083" y="14193"/>
                </a:cubicBezTo>
                <a:cubicBezTo>
                  <a:pt x="9063" y="14217"/>
                  <a:pt x="9060" y="14264"/>
                  <a:pt x="9077" y="14297"/>
                </a:cubicBezTo>
                <a:cubicBezTo>
                  <a:pt x="9118" y="14377"/>
                  <a:pt x="9195" y="14375"/>
                  <a:pt x="9308" y="14291"/>
                </a:cubicBezTo>
                <a:cubicBezTo>
                  <a:pt x="9384" y="14234"/>
                  <a:pt x="9387" y="14211"/>
                  <a:pt x="9326" y="14154"/>
                </a:cubicBezTo>
                <a:cubicBezTo>
                  <a:pt x="9269" y="14100"/>
                  <a:pt x="9259" y="13836"/>
                  <a:pt x="9281" y="12914"/>
                </a:cubicBezTo>
                <a:lnTo>
                  <a:pt x="9309" y="11742"/>
                </a:lnTo>
                <a:lnTo>
                  <a:pt x="10308" y="11731"/>
                </a:lnTo>
                <a:lnTo>
                  <a:pt x="11306" y="11719"/>
                </a:lnTo>
                <a:lnTo>
                  <a:pt x="11306" y="10107"/>
                </a:lnTo>
                <a:cubicBezTo>
                  <a:pt x="11306" y="8609"/>
                  <a:pt x="11313" y="8493"/>
                  <a:pt x="11405" y="8472"/>
                </a:cubicBezTo>
                <a:cubicBezTo>
                  <a:pt x="11459" y="8460"/>
                  <a:pt x="11547" y="8433"/>
                  <a:pt x="11600" y="8412"/>
                </a:cubicBezTo>
                <a:cubicBezTo>
                  <a:pt x="11720" y="8364"/>
                  <a:pt x="11953" y="8425"/>
                  <a:pt x="12000" y="8516"/>
                </a:cubicBezTo>
                <a:cubicBezTo>
                  <a:pt x="12031" y="8575"/>
                  <a:pt x="12514" y="8582"/>
                  <a:pt x="16817" y="8582"/>
                </a:cubicBezTo>
                <a:lnTo>
                  <a:pt x="21600" y="8582"/>
                </a:lnTo>
                <a:lnTo>
                  <a:pt x="21600" y="6678"/>
                </a:lnTo>
                <a:lnTo>
                  <a:pt x="21600" y="4773"/>
                </a:lnTo>
                <a:lnTo>
                  <a:pt x="17536" y="4762"/>
                </a:lnTo>
                <a:close/>
                <a:moveTo>
                  <a:pt x="12094" y="9963"/>
                </a:moveTo>
                <a:lnTo>
                  <a:pt x="12094" y="11867"/>
                </a:lnTo>
                <a:lnTo>
                  <a:pt x="12094" y="13772"/>
                </a:lnTo>
                <a:lnTo>
                  <a:pt x="15010" y="13772"/>
                </a:lnTo>
                <a:cubicBezTo>
                  <a:pt x="17717" y="13772"/>
                  <a:pt x="17933" y="13778"/>
                  <a:pt x="18012" y="13846"/>
                </a:cubicBezTo>
                <a:cubicBezTo>
                  <a:pt x="18121" y="13939"/>
                  <a:pt x="18121" y="14066"/>
                  <a:pt x="18014" y="14158"/>
                </a:cubicBezTo>
                <a:cubicBezTo>
                  <a:pt x="17955" y="14208"/>
                  <a:pt x="17942" y="14270"/>
                  <a:pt x="17970" y="14367"/>
                </a:cubicBezTo>
                <a:cubicBezTo>
                  <a:pt x="17992" y="14442"/>
                  <a:pt x="18013" y="14608"/>
                  <a:pt x="18018" y="14735"/>
                </a:cubicBezTo>
                <a:lnTo>
                  <a:pt x="18028" y="14965"/>
                </a:lnTo>
                <a:lnTo>
                  <a:pt x="14923" y="14976"/>
                </a:lnTo>
                <a:lnTo>
                  <a:pt x="11817" y="14987"/>
                </a:lnTo>
                <a:lnTo>
                  <a:pt x="11800" y="15290"/>
                </a:lnTo>
                <a:cubicBezTo>
                  <a:pt x="11785" y="15580"/>
                  <a:pt x="11779" y="15593"/>
                  <a:pt x="11654" y="15580"/>
                </a:cubicBezTo>
                <a:cubicBezTo>
                  <a:pt x="11583" y="15572"/>
                  <a:pt x="11487" y="15589"/>
                  <a:pt x="11442" y="15616"/>
                </a:cubicBezTo>
                <a:cubicBezTo>
                  <a:pt x="11325" y="15689"/>
                  <a:pt x="11451" y="15789"/>
                  <a:pt x="11638" y="15773"/>
                </a:cubicBezTo>
                <a:lnTo>
                  <a:pt x="11784" y="15760"/>
                </a:lnTo>
                <a:lnTo>
                  <a:pt x="11799" y="18680"/>
                </a:lnTo>
                <a:lnTo>
                  <a:pt x="11813" y="21600"/>
                </a:lnTo>
                <a:lnTo>
                  <a:pt x="16565" y="21600"/>
                </a:lnTo>
                <a:lnTo>
                  <a:pt x="21319" y="21600"/>
                </a:lnTo>
                <a:lnTo>
                  <a:pt x="21319" y="18293"/>
                </a:lnTo>
                <a:lnTo>
                  <a:pt x="21319" y="14986"/>
                </a:lnTo>
                <a:lnTo>
                  <a:pt x="19810" y="14986"/>
                </a:lnTo>
                <a:cubicBezTo>
                  <a:pt x="18979" y="14986"/>
                  <a:pt x="18283" y="14973"/>
                  <a:pt x="18263" y="14958"/>
                </a:cubicBezTo>
                <a:cubicBezTo>
                  <a:pt x="18242" y="14943"/>
                  <a:pt x="18251" y="14909"/>
                  <a:pt x="18282" y="14881"/>
                </a:cubicBezTo>
                <a:cubicBezTo>
                  <a:pt x="18320" y="14846"/>
                  <a:pt x="18303" y="14797"/>
                  <a:pt x="18223" y="14722"/>
                </a:cubicBezTo>
                <a:lnTo>
                  <a:pt x="18109" y="14614"/>
                </a:lnTo>
                <a:lnTo>
                  <a:pt x="18225" y="14568"/>
                </a:lnTo>
                <a:cubicBezTo>
                  <a:pt x="18289" y="14542"/>
                  <a:pt x="18327" y="14505"/>
                  <a:pt x="18310" y="14485"/>
                </a:cubicBezTo>
                <a:cubicBezTo>
                  <a:pt x="18293" y="14464"/>
                  <a:pt x="18328" y="14422"/>
                  <a:pt x="18387" y="14391"/>
                </a:cubicBezTo>
                <a:cubicBezTo>
                  <a:pt x="18473" y="14347"/>
                  <a:pt x="18481" y="14322"/>
                  <a:pt x="18430" y="14271"/>
                </a:cubicBezTo>
                <a:cubicBezTo>
                  <a:pt x="18395" y="14235"/>
                  <a:pt x="18315" y="14192"/>
                  <a:pt x="18253" y="14175"/>
                </a:cubicBezTo>
                <a:lnTo>
                  <a:pt x="18140" y="14143"/>
                </a:lnTo>
                <a:lnTo>
                  <a:pt x="18253" y="14071"/>
                </a:lnTo>
                <a:cubicBezTo>
                  <a:pt x="18397" y="13979"/>
                  <a:pt x="18416" y="13906"/>
                  <a:pt x="18293" y="13913"/>
                </a:cubicBezTo>
                <a:cubicBezTo>
                  <a:pt x="18240" y="13916"/>
                  <a:pt x="18196" y="13890"/>
                  <a:pt x="18196" y="13856"/>
                </a:cubicBezTo>
                <a:cubicBezTo>
                  <a:pt x="18196" y="13778"/>
                  <a:pt x="18130" y="13782"/>
                  <a:pt x="20039" y="13776"/>
                </a:cubicBezTo>
                <a:lnTo>
                  <a:pt x="21600" y="13772"/>
                </a:lnTo>
                <a:lnTo>
                  <a:pt x="21600" y="11867"/>
                </a:lnTo>
                <a:lnTo>
                  <a:pt x="21600" y="9963"/>
                </a:lnTo>
                <a:lnTo>
                  <a:pt x="16847" y="9963"/>
                </a:lnTo>
                <a:lnTo>
                  <a:pt x="12094" y="9963"/>
                </a:lnTo>
                <a:close/>
                <a:moveTo>
                  <a:pt x="9160" y="14413"/>
                </a:moveTo>
                <a:cubicBezTo>
                  <a:pt x="9083" y="14417"/>
                  <a:pt x="9053" y="14472"/>
                  <a:pt x="9067" y="14582"/>
                </a:cubicBezTo>
                <a:lnTo>
                  <a:pt x="9084" y="14714"/>
                </a:lnTo>
                <a:lnTo>
                  <a:pt x="4753" y="14714"/>
                </a:lnTo>
                <a:lnTo>
                  <a:pt x="422" y="14714"/>
                </a:lnTo>
                <a:lnTo>
                  <a:pt x="439" y="14583"/>
                </a:lnTo>
                <a:cubicBezTo>
                  <a:pt x="456" y="14445"/>
                  <a:pt x="359" y="14380"/>
                  <a:pt x="226" y="14441"/>
                </a:cubicBezTo>
                <a:cubicBezTo>
                  <a:pt x="179" y="14463"/>
                  <a:pt x="167" y="14514"/>
                  <a:pt x="192" y="14587"/>
                </a:cubicBezTo>
                <a:cubicBezTo>
                  <a:pt x="222" y="14678"/>
                  <a:pt x="208" y="14704"/>
                  <a:pt x="115" y="14722"/>
                </a:cubicBezTo>
                <a:cubicBezTo>
                  <a:pt x="0" y="14745"/>
                  <a:pt x="0" y="14757"/>
                  <a:pt x="0" y="18151"/>
                </a:cubicBezTo>
                <a:lnTo>
                  <a:pt x="0" y="21558"/>
                </a:lnTo>
                <a:lnTo>
                  <a:pt x="4753" y="21558"/>
                </a:lnTo>
                <a:lnTo>
                  <a:pt x="9505" y="21558"/>
                </a:lnTo>
                <a:lnTo>
                  <a:pt x="9519" y="18638"/>
                </a:lnTo>
                <a:cubicBezTo>
                  <a:pt x="9532" y="16067"/>
                  <a:pt x="9544" y="15721"/>
                  <a:pt x="9619" y="15736"/>
                </a:cubicBezTo>
                <a:cubicBezTo>
                  <a:pt x="9665" y="15745"/>
                  <a:pt x="9766" y="15759"/>
                  <a:pt x="9843" y="15766"/>
                </a:cubicBezTo>
                <a:cubicBezTo>
                  <a:pt x="9921" y="15774"/>
                  <a:pt x="10056" y="15792"/>
                  <a:pt x="10143" y="15807"/>
                </a:cubicBezTo>
                <a:cubicBezTo>
                  <a:pt x="10231" y="15822"/>
                  <a:pt x="10357" y="15815"/>
                  <a:pt x="10424" y="15790"/>
                </a:cubicBezTo>
                <a:cubicBezTo>
                  <a:pt x="10614" y="15722"/>
                  <a:pt x="10865" y="15703"/>
                  <a:pt x="11014" y="15745"/>
                </a:cubicBezTo>
                <a:cubicBezTo>
                  <a:pt x="11108" y="15771"/>
                  <a:pt x="11177" y="15767"/>
                  <a:pt x="11235" y="15732"/>
                </a:cubicBezTo>
                <a:cubicBezTo>
                  <a:pt x="11307" y="15687"/>
                  <a:pt x="11301" y="15670"/>
                  <a:pt x="11193" y="15605"/>
                </a:cubicBezTo>
                <a:cubicBezTo>
                  <a:pt x="11061" y="15525"/>
                  <a:pt x="10606" y="15500"/>
                  <a:pt x="10549" y="15569"/>
                </a:cubicBezTo>
                <a:cubicBezTo>
                  <a:pt x="10530" y="15592"/>
                  <a:pt x="10454" y="15584"/>
                  <a:pt x="10367" y="15550"/>
                </a:cubicBezTo>
                <a:cubicBezTo>
                  <a:pt x="10235" y="15499"/>
                  <a:pt x="10201" y="15502"/>
                  <a:pt x="10067" y="15572"/>
                </a:cubicBezTo>
                <a:cubicBezTo>
                  <a:pt x="9962" y="15628"/>
                  <a:pt x="9900" y="15639"/>
                  <a:pt x="9859" y="15608"/>
                </a:cubicBezTo>
                <a:cubicBezTo>
                  <a:pt x="9818" y="15578"/>
                  <a:pt x="9766" y="15578"/>
                  <a:pt x="9689" y="15608"/>
                </a:cubicBezTo>
                <a:cubicBezTo>
                  <a:pt x="9627" y="15633"/>
                  <a:pt x="9561" y="15641"/>
                  <a:pt x="9542" y="15626"/>
                </a:cubicBezTo>
                <a:cubicBezTo>
                  <a:pt x="9522" y="15612"/>
                  <a:pt x="9506" y="15407"/>
                  <a:pt x="9506" y="15172"/>
                </a:cubicBezTo>
                <a:cubicBezTo>
                  <a:pt x="9506" y="14780"/>
                  <a:pt x="9497" y="14743"/>
                  <a:pt x="9394" y="14723"/>
                </a:cubicBezTo>
                <a:cubicBezTo>
                  <a:pt x="9303" y="14705"/>
                  <a:pt x="9288" y="14677"/>
                  <a:pt x="9315" y="14577"/>
                </a:cubicBezTo>
                <a:cubicBezTo>
                  <a:pt x="9340" y="14485"/>
                  <a:pt x="9325" y="14447"/>
                  <a:pt x="9254" y="14427"/>
                </a:cubicBezTo>
                <a:cubicBezTo>
                  <a:pt x="9217" y="14416"/>
                  <a:pt x="9186" y="14412"/>
                  <a:pt x="9160" y="14413"/>
                </a:cubicBezTo>
                <a:close/>
              </a:path>
            </a:pathLst>
          </a:custGeom>
        </p:spPr>
      </p:pic>
      <p:sp>
        <p:nvSpPr>
          <p:cNvPr id="149" name="5"/>
          <p:cNvSpPr txBox="1"/>
          <p:nvPr/>
        </p:nvSpPr>
        <p:spPr>
          <a:xfrm>
            <a:off x="275248" y="9356265"/>
            <a:ext cx="2158828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rgbClr val="8DB4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0" name="ER - Диаграмма"/>
          <p:cNvSpPr txBox="1"/>
          <p:nvPr>
            <p:ph type="title" idx="4294967295"/>
          </p:nvPr>
        </p:nvSpPr>
        <p:spPr>
          <a:xfrm>
            <a:off x="-1775605" y="951723"/>
            <a:ext cx="13398454" cy="1440090"/>
          </a:xfrm>
          <a:prstGeom prst="rect">
            <a:avLst/>
          </a:prstGeom>
        </p:spPr>
        <p:txBody>
          <a:bodyPr anchor="b"/>
          <a:lstStyle>
            <a:lvl1pPr defTabSz="759459">
              <a:defRPr sz="9200"/>
            </a:lvl1pPr>
          </a:lstStyle>
          <a:p>
            <a:pPr/>
            <a:r>
              <a:t> ER - Диаграмма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6"/>
          <p:cNvSpPr txBox="1"/>
          <p:nvPr/>
        </p:nvSpPr>
        <p:spPr>
          <a:xfrm>
            <a:off x="265946" y="9356265"/>
            <a:ext cx="2177431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rgbClr val="8DB4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6</a:t>
            </a:r>
          </a:p>
        </p:txBody>
      </p:sp>
      <p:pic>
        <p:nvPicPr>
          <p:cNvPr id="153" name="PixelBook Go.png" descr="PixelBook G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9132" t="0" r="9132" b="0"/>
          <a:stretch>
            <a:fillRect/>
          </a:stretch>
        </p:blipFill>
        <p:spPr>
          <a:xfrm>
            <a:off x="13465858" y="2119599"/>
            <a:ext cx="11645230" cy="10685603"/>
          </a:xfrm>
          <a:prstGeom prst="rect">
            <a:avLst/>
          </a:prstGeom>
        </p:spPr>
      </p:pic>
      <p:sp>
        <p:nvSpPr>
          <p:cNvPr id="154" name="Актуальность и цели"/>
          <p:cNvSpPr txBox="1"/>
          <p:nvPr>
            <p:ph type="title"/>
          </p:nvPr>
        </p:nvSpPr>
        <p:spPr>
          <a:xfrm>
            <a:off x="673100" y="53157"/>
            <a:ext cx="13398454" cy="5461001"/>
          </a:xfrm>
          <a:prstGeom prst="rect">
            <a:avLst/>
          </a:prstGeom>
        </p:spPr>
        <p:txBody>
          <a:bodyPr/>
          <a:lstStyle/>
          <a:p>
            <a:pPr/>
            <a:r>
              <a:t>Актуальность и цели</a:t>
            </a:r>
          </a:p>
        </p:txBody>
      </p:sp>
      <p:sp>
        <p:nvSpPr>
          <p:cNvPr id="155" name="Figma (Фигма) – это графический онлайн-редактор для создания прототипа сайта, интерфейс приложения и обсудить правки с коллегами в реальном времени.…"/>
          <p:cNvSpPr txBox="1"/>
          <p:nvPr/>
        </p:nvSpPr>
        <p:spPr>
          <a:xfrm>
            <a:off x="673100" y="6156061"/>
            <a:ext cx="13398454" cy="691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26440">
              <a:defRPr sz="4576"/>
            </a:pPr>
            <a:r>
              <a:t>Figma (Фигма) – это графический онлайн-редактор для создания прототипа сайта, интерфейс приложения и обсудить правки с коллегами в реальном времени.</a:t>
            </a:r>
            <a:br/>
          </a:p>
          <a:p>
            <a:pPr defTabSz="726440">
              <a:defRPr sz="4576"/>
            </a:pPr>
            <a:r>
              <a:t>Microsoft Visual Studio – линейка продуктов компании Microsoft, включающих интегрированную среду разработки программного обеспечения и ряд других инструментальных средств. Данные продукты позволяют разрабатывать как консольные приложения, так и приложения с графическим интерфейсом.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7"/>
          <p:cNvSpPr txBox="1"/>
          <p:nvPr/>
        </p:nvSpPr>
        <p:spPr>
          <a:xfrm>
            <a:off x="551510" y="9356265"/>
            <a:ext cx="1606303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rgbClr val="8DB4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7</a:t>
            </a:r>
          </a:p>
        </p:txBody>
      </p:sp>
      <p:pic>
        <p:nvPicPr>
          <p:cNvPr id="158" name="MacBook Pro 162.png" descr="MacBook Pro 162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504" r="0" b="12504"/>
          <a:stretch>
            <a:fillRect/>
          </a:stretch>
        </p:blipFill>
        <p:spPr>
          <a:xfrm>
            <a:off x="2757789" y="1551257"/>
            <a:ext cx="18868422" cy="1061348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8"/>
          <p:cNvSpPr txBox="1"/>
          <p:nvPr/>
        </p:nvSpPr>
        <p:spPr>
          <a:xfrm>
            <a:off x="278969" y="9356265"/>
            <a:ext cx="2151386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rgbClr val="8DB4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8</a:t>
            </a:r>
          </a:p>
        </p:txBody>
      </p:sp>
      <p:pic>
        <p:nvPicPr>
          <p:cNvPr id="161" name="MacBook Pro 16.png" descr="MacBook Pro 16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3747" b="0"/>
          <a:stretch>
            <a:fillRect/>
          </a:stretch>
        </p:blipFill>
        <p:spPr>
          <a:xfrm>
            <a:off x="13902261" y="3577632"/>
            <a:ext cx="11208828" cy="7769539"/>
          </a:xfrm>
          <a:prstGeom prst="rect">
            <a:avLst/>
          </a:prstGeom>
        </p:spPr>
      </p:pic>
      <p:sp>
        <p:nvSpPr>
          <p:cNvPr id="162" name="Выводы о достижении поставленной цели"/>
          <p:cNvSpPr txBox="1"/>
          <p:nvPr>
            <p:ph type="title"/>
          </p:nvPr>
        </p:nvSpPr>
        <p:spPr>
          <a:xfrm>
            <a:off x="673100" y="53157"/>
            <a:ext cx="13398454" cy="5461001"/>
          </a:xfrm>
          <a:prstGeom prst="rect">
            <a:avLst/>
          </a:prstGeom>
        </p:spPr>
        <p:txBody>
          <a:bodyPr/>
          <a:lstStyle>
            <a:lvl1pPr defTabSz="775969">
              <a:defRPr sz="9400"/>
            </a:lvl1pPr>
          </a:lstStyle>
          <a:p>
            <a:pPr/>
            <a:r>
              <a:t>Выводы о достижении поставленной цели</a:t>
            </a:r>
          </a:p>
        </p:txBody>
      </p:sp>
      <p:sp>
        <p:nvSpPr>
          <p:cNvPr id="163" name="В данном дипломном проекте была спроектирована и разработана информационная система «PIXEL», а также создана база данных, которая помогает компании управлять потоками информации, что позволяет оптимизировать и автоматизировать управление анализ усвоенных"/>
          <p:cNvSpPr txBox="1"/>
          <p:nvPr/>
        </p:nvSpPr>
        <p:spPr>
          <a:xfrm>
            <a:off x="673100" y="6156061"/>
            <a:ext cx="13398454" cy="691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51205">
              <a:defRPr sz="4732"/>
            </a:pPr>
            <a:r>
              <a:t>В данном дипломном проекте была спроектирована и разработана информационная система «PIXEL», а также создана база данных, которая помогает компании управлять потоками информации, что позволяет оптимизировать и автоматизировать управление анализ усвоенных данных у школьников. </a:t>
            </a:r>
          </a:p>
          <a:p>
            <a:pPr defTabSz="751205">
              <a:defRPr sz="4732"/>
            </a:pPr>
          </a:p>
          <a:p>
            <a:pPr defTabSz="751205">
              <a:defRPr sz="4732"/>
            </a:pPr>
            <a:r>
              <a:t>Цели дипломной работы достигнуты, а задачи выполнены.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